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7" r:id="rId2"/>
    <p:sldId id="261" r:id="rId3"/>
    <p:sldId id="262" r:id="rId4"/>
    <p:sldId id="268" r:id="rId5"/>
    <p:sldId id="267" r:id="rId6"/>
    <p:sldId id="269" r:id="rId7"/>
    <p:sldId id="274" r:id="rId8"/>
    <p:sldId id="272" r:id="rId9"/>
    <p:sldId id="273" r:id="rId10"/>
    <p:sldId id="283" r:id="rId11"/>
    <p:sldId id="282" r:id="rId12"/>
    <p:sldId id="284" r:id="rId13"/>
    <p:sldId id="287" r:id="rId14"/>
    <p:sldId id="285" r:id="rId15"/>
    <p:sldId id="286" r:id="rId16"/>
    <p:sldId id="277" r:id="rId17"/>
    <p:sldId id="264" r:id="rId18"/>
    <p:sldId id="279" r:id="rId19"/>
    <p:sldId id="281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2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82F5F-411E-4D25-9008-A6BD45A273B2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44BCC-BA46-4225-917F-B7A28C82C1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82F5F-411E-4D25-9008-A6BD45A273B2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44BCC-BA46-4225-917F-B7A28C82C1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82F5F-411E-4D25-9008-A6BD45A273B2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44BCC-BA46-4225-917F-B7A28C82C1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82F5F-411E-4D25-9008-A6BD45A273B2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44BCC-BA46-4225-917F-B7A28C82C1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82F5F-411E-4D25-9008-A6BD45A273B2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44BCC-BA46-4225-917F-B7A28C82C1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82F5F-411E-4D25-9008-A6BD45A273B2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44BCC-BA46-4225-917F-B7A28C82C1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82F5F-411E-4D25-9008-A6BD45A273B2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44BCC-BA46-4225-917F-B7A28C82C1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82F5F-411E-4D25-9008-A6BD45A273B2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44BCC-BA46-4225-917F-B7A28C82C1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82F5F-411E-4D25-9008-A6BD45A273B2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44BCC-BA46-4225-917F-B7A28C82C1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82F5F-411E-4D25-9008-A6BD45A273B2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44BCC-BA46-4225-917F-B7A28C82C1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82F5F-411E-4D25-9008-A6BD45A273B2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44BCC-BA46-4225-917F-B7A28C82C1C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82F5F-411E-4D25-9008-A6BD45A273B2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344BCC-BA46-4225-917F-B7A28C82C1C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ya-uchitel.ru/publ/konkursy_dlja_uchitelej_vospitatelej_detej/konkursy_soobshhestva_quot_ja_uchitel_quot/ii_mezhdunarodnyj_konkurs_raduga_prezentacij_2014/2-1-0-4055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hyperlink" Target="http://www.movdpo.ru/uploads/poj_bez_for_kids.pdf" TargetMode="External"/><Relationship Id="rId7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3" Type="http://schemas.openxmlformats.org/officeDocument/2006/relationships/hyperlink" Target="http://www.movdpo.ru/uploads/poj_bez_for_kids.pdf" TargetMode="External"/><Relationship Id="rId7" Type="http://schemas.openxmlformats.org/officeDocument/2006/relationships/image" Target="../media/image2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10" Type="http://schemas.openxmlformats.org/officeDocument/2006/relationships/image" Target="../media/image30.jpeg"/><Relationship Id="rId4" Type="http://schemas.openxmlformats.org/officeDocument/2006/relationships/image" Target="../media/image23.jpeg"/><Relationship Id="rId9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ilmz.ru_b_612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00100" y="428604"/>
            <a:ext cx="7215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Calibri" pitchFamily="34" charset="0"/>
              </a:rPr>
              <a:t>              </a:t>
            </a:r>
            <a:r>
              <a:rPr lang="ru-RU" sz="2400" b="1" i="1" dirty="0" smtClean="0">
                <a:solidFill>
                  <a:srgbClr val="002060"/>
                </a:solidFill>
                <a:latin typeface="Calibri" pitchFamily="34" charset="0"/>
              </a:rPr>
              <a:t>МОУ </a:t>
            </a:r>
            <a:r>
              <a:rPr lang="ru-RU" sz="2400" b="1" i="1" dirty="0" err="1" smtClean="0">
                <a:solidFill>
                  <a:srgbClr val="002060"/>
                </a:solidFill>
                <a:latin typeface="Calibri" pitchFamily="34" charset="0"/>
              </a:rPr>
              <a:t>Кавельщинская</a:t>
            </a:r>
            <a:r>
              <a:rPr lang="ru-RU" sz="2400" b="1" i="1" dirty="0" smtClean="0">
                <a:solidFill>
                  <a:srgbClr val="002060"/>
                </a:solidFill>
                <a:latin typeface="Calibri" pitchFamily="34" charset="0"/>
              </a:rPr>
              <a:t> ООШ</a:t>
            </a:r>
            <a:endParaRPr lang="ru-RU" sz="2400" b="1" i="1" dirty="0" smtClean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6" name="Рисунок 5" descr="get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285728"/>
            <a:ext cx="1357322" cy="1357322"/>
          </a:xfrm>
          <a:prstGeom prst="rect">
            <a:avLst/>
          </a:prstGeom>
        </p:spPr>
      </p:pic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0"/>
            <a:ext cx="24077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  <a:hlinkClick r:id="rId4"/>
              </a:rPr>
              <a:t>"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643050"/>
            <a:ext cx="87154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002060"/>
                </a:solidFill>
              </a:rPr>
              <a:t>Детям о правилах пожарной безопасности</a:t>
            </a:r>
            <a:endParaRPr lang="ru-RU" sz="36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ilmz.ru_b_612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520" y="0"/>
            <a:ext cx="9358346" cy="6857999"/>
          </a:xfrm>
          <a:prstGeom prst="rect">
            <a:avLst/>
          </a:prstGeom>
        </p:spPr>
      </p:pic>
      <p:pic>
        <p:nvPicPr>
          <p:cNvPr id="4" name="Рисунок 3" descr="Рисунок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14356"/>
            <a:ext cx="2447365" cy="43457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571736" y="785794"/>
            <a:ext cx="628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b="1" i="1" dirty="0" smtClean="0">
                <a:solidFill>
                  <a:srgbClr val="002060"/>
                </a:solidFill>
              </a:rPr>
              <a:t>Здравствуйте, Ребята!</a:t>
            </a:r>
            <a:r>
              <a:rPr lang="ru-RU" sz="2400" b="1" i="1" dirty="0" smtClean="0">
                <a:solidFill>
                  <a:srgbClr val="002060"/>
                </a:solidFill>
              </a:rPr>
              <a:t>                                                          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85613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447365" y="1442310"/>
            <a:ext cx="641091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i="1" dirty="0" smtClean="0">
                <a:solidFill>
                  <a:srgbClr val="002060"/>
                </a:solidFill>
              </a:rPr>
              <a:t>Я - Иван </a:t>
            </a:r>
            <a:r>
              <a:rPr lang="ru-RU" sz="3200" b="1" i="1" dirty="0">
                <a:solidFill>
                  <a:srgbClr val="002060"/>
                </a:solidFill>
              </a:rPr>
              <a:t>Царевич из Тридевятого царства. </a:t>
            </a:r>
            <a:r>
              <a:rPr lang="ru-RU" sz="3200" b="1" i="1" dirty="0" smtClean="0">
                <a:solidFill>
                  <a:srgbClr val="002060"/>
                </a:solidFill>
              </a:rPr>
              <a:t> </a:t>
            </a:r>
            <a:r>
              <a:rPr lang="ru-RU" sz="3200" b="1" i="1" dirty="0">
                <a:solidFill>
                  <a:srgbClr val="002060"/>
                </a:solidFill>
              </a:rPr>
              <a:t>У</a:t>
            </a:r>
            <a:r>
              <a:rPr lang="ru-RU" sz="3200" b="1" i="1" dirty="0" smtClean="0">
                <a:solidFill>
                  <a:srgbClr val="002060"/>
                </a:solidFill>
              </a:rPr>
              <a:t> </a:t>
            </a:r>
            <a:r>
              <a:rPr lang="ru-RU" sz="3200" b="1" i="1" dirty="0">
                <a:solidFill>
                  <a:srgbClr val="002060"/>
                </a:solidFill>
              </a:rPr>
              <a:t>Вас </a:t>
            </a:r>
            <a:r>
              <a:rPr lang="ru-RU" sz="3200" b="1" i="1" dirty="0" smtClean="0">
                <a:solidFill>
                  <a:srgbClr val="002060"/>
                </a:solidFill>
              </a:rPr>
              <a:t>здесь </a:t>
            </a:r>
            <a:r>
              <a:rPr lang="ru-RU" sz="3200" b="1" i="1" dirty="0">
                <a:solidFill>
                  <a:srgbClr val="002060"/>
                </a:solidFill>
              </a:rPr>
              <a:t>совсем </a:t>
            </a:r>
            <a:r>
              <a:rPr lang="ru-RU" sz="3200" b="1" i="1" dirty="0" smtClean="0">
                <a:solidFill>
                  <a:srgbClr val="002060"/>
                </a:solidFill>
              </a:rPr>
              <a:t>не так, как </a:t>
            </a:r>
            <a:r>
              <a:rPr lang="ru-RU" sz="3200" b="1" i="1" dirty="0">
                <a:solidFill>
                  <a:srgbClr val="002060"/>
                </a:solidFill>
              </a:rPr>
              <a:t>у нас. А вот  Правила </a:t>
            </a:r>
            <a:r>
              <a:rPr lang="ru-RU" sz="3200" b="1" i="1" dirty="0" smtClean="0">
                <a:solidFill>
                  <a:srgbClr val="002060"/>
                </a:solidFill>
              </a:rPr>
              <a:t>ПОЖАРНОЙ безопасности такие же! И я вам о них сегодня расскажу</a:t>
            </a:r>
            <a:r>
              <a:rPr lang="ru-RU" sz="3200" b="1" i="1" dirty="0">
                <a:solidFill>
                  <a:srgbClr val="002060"/>
                </a:solidFill>
              </a:rPr>
              <a:t>.</a:t>
            </a:r>
            <a:r>
              <a:rPr lang="ru-RU" sz="3200" b="1" i="1" dirty="0" smtClean="0">
                <a:solidFill>
                  <a:srgbClr val="002060"/>
                </a:solidFill>
              </a:rPr>
              <a:t> </a:t>
            </a:r>
            <a:r>
              <a:rPr lang="ru-RU" sz="3200" b="1" i="1" dirty="0">
                <a:solidFill>
                  <a:srgbClr val="002060"/>
                </a:solidFill>
              </a:rPr>
              <a:t>В</a:t>
            </a:r>
            <a:r>
              <a:rPr lang="ru-RU" sz="3200" b="1" i="1" dirty="0" smtClean="0">
                <a:solidFill>
                  <a:srgbClr val="002060"/>
                </a:solidFill>
              </a:rPr>
              <a:t>ы должны знать, как  вести себя дома, чтобы не случилось беды.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ilmz.ru_b_612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 descr="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0"/>
            <a:ext cx="2008348" cy="2500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500298" y="285728"/>
            <a:ext cx="6286544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Правило первое: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НЕЛЬЗЯ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оставлять без присмотра включенные газовые или электрические плиты.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image_image_34682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1680" y="2633559"/>
            <a:ext cx="5943600" cy="3800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ilmz.ru_b_612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 descr="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0"/>
            <a:ext cx="2008348" cy="2500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500298" y="285728"/>
            <a:ext cx="6286544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Правило </a:t>
            </a:r>
            <a:r>
              <a:rPr lang="ru-RU" sz="3200" b="1" i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второе:</a:t>
            </a:r>
          </a:p>
          <a:p>
            <a:pPr algn="just"/>
            <a:r>
              <a:rPr lang="ru-RU" sz="3200" b="1" i="1" dirty="0" smtClean="0">
                <a:solidFill>
                  <a:srgbClr val="C00000"/>
                </a:solidFill>
              </a:rPr>
              <a:t>НЕЛЬЗЯ </a:t>
            </a:r>
            <a:r>
              <a:rPr lang="ru-RU" sz="3200" b="1" i="1" dirty="0" smtClean="0">
                <a:solidFill>
                  <a:srgbClr val="002060"/>
                </a:solidFill>
              </a:rPr>
              <a:t>зажигать свечи, спички без взрослых, и </a:t>
            </a:r>
            <a:r>
              <a:rPr lang="ru-RU" sz="3200" b="1" i="1" dirty="0">
                <a:solidFill>
                  <a:srgbClr val="002060"/>
                </a:solidFill>
              </a:rPr>
              <a:t>и</a:t>
            </a:r>
            <a:r>
              <a:rPr lang="ru-RU" sz="3200" b="1" i="1" dirty="0" smtClean="0">
                <a:solidFill>
                  <a:srgbClr val="002060"/>
                </a:solidFill>
              </a:rPr>
              <a:t>грать со спичками и зажженными свечами.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1403790579_spichki-detyam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7322" y="2928921"/>
            <a:ext cx="5929355" cy="35004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ilmz.ru_b_612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 descr="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0"/>
            <a:ext cx="2008348" cy="2500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195459" y="332656"/>
            <a:ext cx="6564212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Правило третье:</a:t>
            </a:r>
            <a:endParaRPr lang="ru-RU" sz="3200" b="1" i="1" dirty="0" smtClean="0">
              <a:solidFill>
                <a:schemeClr val="accent4">
                  <a:lumMod val="50000"/>
                </a:schemeClr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200" b="1" i="1" dirty="0" smtClean="0">
                <a:solidFill>
                  <a:srgbClr val="C00000"/>
                </a:solidFill>
              </a:rPr>
              <a:t>НЕЛЬЗЯ </a:t>
            </a:r>
            <a:r>
              <a:rPr lang="ru-RU" sz="2800" b="1" i="1" dirty="0" smtClean="0">
                <a:solidFill>
                  <a:srgbClr val="002060"/>
                </a:solidFill>
              </a:rPr>
              <a:t>самому, без взрослых, пользоваться микроволновой печью, тостером, утюгом, электрочайником, другими электрическими нагревательными  приборами.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Dom_1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6017" y="3212976"/>
            <a:ext cx="4071966" cy="33575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ilmz.ru_b_612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 descr="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0"/>
            <a:ext cx="2008348" cy="2500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357422" y="501171"/>
            <a:ext cx="6429420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Правило четвёртое:</a:t>
            </a:r>
            <a:endParaRPr lang="ru-RU" sz="3200" b="1" i="1" dirty="0" smtClean="0">
              <a:solidFill>
                <a:schemeClr val="accent4">
                  <a:lumMod val="50000"/>
                </a:schemeClr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200" b="1" i="1" dirty="0" smtClean="0">
                <a:solidFill>
                  <a:srgbClr val="C00000"/>
                </a:solidFill>
              </a:rPr>
              <a:t>НЕЛЬЗЯ </a:t>
            </a:r>
            <a:r>
              <a:rPr lang="ru-RU" sz="2800" b="1" i="1" dirty="0" smtClean="0">
                <a:solidFill>
                  <a:srgbClr val="002060"/>
                </a:solidFill>
              </a:rPr>
              <a:t>оставлять без присмотра включенные электрические приборы, электролампы, электронагреватели.</a:t>
            </a:r>
          </a:p>
          <a:p>
            <a:pPr algn="just"/>
            <a:endParaRPr lang="ru-RU" sz="3200" b="1" i="1" dirty="0" smtClean="0">
              <a:solidFill>
                <a:srgbClr val="C00000"/>
              </a:solidFill>
            </a:endParaRPr>
          </a:p>
        </p:txBody>
      </p:sp>
      <p:pic>
        <p:nvPicPr>
          <p:cNvPr id="8" name="Рисунок 7" descr="utyu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0199" y="2928921"/>
            <a:ext cx="5643602" cy="35004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ilmz.ru_b_612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4346" y="1"/>
            <a:ext cx="9358346" cy="6857999"/>
          </a:xfrm>
          <a:prstGeom prst="rect">
            <a:avLst/>
          </a:prstGeom>
        </p:spPr>
      </p:pic>
      <p:pic>
        <p:nvPicPr>
          <p:cNvPr id="4" name="Рисунок 3" descr="Рисунок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14356"/>
            <a:ext cx="2447365" cy="43457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571736" y="785794"/>
            <a:ext cx="628654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4000" b="1" i="1" dirty="0" smtClean="0">
              <a:solidFill>
                <a:srgbClr val="002060"/>
              </a:solidFill>
            </a:endParaRPr>
          </a:p>
          <a:p>
            <a:pPr algn="just"/>
            <a:r>
              <a:rPr lang="ru-RU" sz="4000" b="1" i="1" dirty="0" smtClean="0">
                <a:solidFill>
                  <a:srgbClr val="002060"/>
                </a:solidFill>
              </a:rPr>
              <a:t>А знаете ли вы,</a:t>
            </a:r>
            <a:r>
              <a:rPr lang="ru-RU" sz="4000" dirty="0" smtClean="0"/>
              <a:t> </a:t>
            </a:r>
            <a:r>
              <a:rPr lang="ru-RU" sz="4000" b="1" i="1" dirty="0" smtClean="0">
                <a:solidFill>
                  <a:srgbClr val="002060"/>
                </a:solidFill>
              </a:rPr>
              <a:t>как правильно действовать при пожаре?</a:t>
            </a:r>
            <a:endParaRPr lang="ru-RU" sz="4000" b="1" i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85613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ilmz.ru_b_612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 descr="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0"/>
            <a:ext cx="2008348" cy="2500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500298" y="285728"/>
            <a:ext cx="6286544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3200" b="1" i="1" dirty="0" smtClean="0">
                <a:solidFill>
                  <a:schemeClr val="accent4">
                    <a:lumMod val="50000"/>
                  </a:schemeClr>
                </a:solidFill>
              </a:rPr>
              <a:t>Первое действие</a:t>
            </a:r>
            <a:r>
              <a:rPr lang="ru-RU" sz="3200" b="1" i="1" dirty="0" smtClean="0">
                <a:solidFill>
                  <a:srgbClr val="002060"/>
                </a:solidFill>
              </a:rPr>
              <a:t>, которое надо выполнить при пожаре – вызвать специальные службы. Единый телефон пожарных и спасателей – </a:t>
            </a:r>
            <a:r>
              <a:rPr lang="ru-RU" sz="3200" b="1" i="1" dirty="0" smtClean="0">
                <a:solidFill>
                  <a:srgbClr val="C00000"/>
                </a:solidFill>
              </a:rPr>
              <a:t>01</a:t>
            </a:r>
            <a:r>
              <a:rPr lang="ru-RU" sz="3200" b="1" i="1" dirty="0" smtClean="0">
                <a:solidFill>
                  <a:srgbClr val="002060"/>
                </a:solidFill>
              </a:rPr>
              <a:t>.</a:t>
            </a:r>
          </a:p>
          <a:p>
            <a:pPr algn="just"/>
            <a:endParaRPr lang="ru-RU" sz="3200" b="1" i="1" dirty="0" smtClean="0">
              <a:solidFill>
                <a:srgbClr val="C00000"/>
              </a:solidFill>
            </a:endParaRPr>
          </a:p>
        </p:txBody>
      </p:sp>
      <p:pic>
        <p:nvPicPr>
          <p:cNvPr id="7" name="Рисунок 6" descr="01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736" y="3068960"/>
            <a:ext cx="4000528" cy="32172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ilmz.ru_b_612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 descr="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0"/>
            <a:ext cx="2008348" cy="2500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500298" y="285728"/>
            <a:ext cx="6286544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3200" b="1" i="1" dirty="0" smtClean="0">
                <a:solidFill>
                  <a:srgbClr val="C00000"/>
                </a:solidFill>
              </a:rPr>
              <a:t> </a:t>
            </a:r>
          </a:p>
          <a:p>
            <a:pPr algn="just"/>
            <a:endParaRPr lang="ru-RU" sz="2800" b="1" i="1" dirty="0" smtClean="0">
              <a:solidFill>
                <a:srgbClr val="002060"/>
              </a:solidFill>
            </a:endParaRPr>
          </a:p>
          <a:p>
            <a:pPr algn="just"/>
            <a:endParaRPr lang="ru-RU" sz="3200" b="1" i="1" dirty="0" smtClean="0">
              <a:solidFill>
                <a:srgbClr val="C00000"/>
              </a:solidFill>
            </a:endParaRPr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2285984" y="214290"/>
            <a:ext cx="6643734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Позвонив по телефону, необходимо сообщить следующую информацию: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800" dirty="0" smtClean="0"/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800" dirty="0" smtClean="0"/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800" b="1" i="1" dirty="0" smtClean="0"/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2786058"/>
            <a:ext cx="850112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i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•</a:t>
            </a:r>
            <a:r>
              <a:rPr lang="ru-RU" sz="3200" b="1" i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solidFill>
                  <a:srgbClr val="00206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точный адрес (улица, проспект, проезд, площадь, бульвар,);</a:t>
            </a:r>
            <a:r>
              <a:rPr lang="ru-RU" sz="3200" dirty="0" smtClean="0">
                <a:solidFill>
                  <a:srgbClr val="002060"/>
                </a:solidFill>
              </a:rPr>
              <a:t>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i="1" dirty="0" smtClean="0">
                <a:solidFill>
                  <a:schemeClr val="accent4">
                    <a:lumMod val="50000"/>
                  </a:schemeClr>
                </a:solidFill>
              </a:rPr>
              <a:t>•</a:t>
            </a:r>
            <a:r>
              <a:rPr lang="ru-RU" sz="3200" b="1" i="1" dirty="0" smtClean="0"/>
              <a:t> </a:t>
            </a:r>
            <a:r>
              <a:rPr lang="ru-RU" sz="3200" b="1" i="1" dirty="0" smtClean="0">
                <a:solidFill>
                  <a:srgbClr val="002060"/>
                </a:solidFill>
              </a:rPr>
              <a:t>номер дома, строения, корпуса;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i="1" dirty="0" smtClean="0">
                <a:solidFill>
                  <a:schemeClr val="accent4">
                    <a:lumMod val="50000"/>
                  </a:schemeClr>
                </a:solidFill>
              </a:rPr>
              <a:t>•</a:t>
            </a:r>
            <a:r>
              <a:rPr lang="ru-RU" sz="3200" b="1" i="1" dirty="0" smtClean="0"/>
              <a:t> </a:t>
            </a:r>
            <a:r>
              <a:rPr lang="ru-RU" sz="3200" b="1" i="1" dirty="0" smtClean="0">
                <a:solidFill>
                  <a:srgbClr val="002060"/>
                </a:solidFill>
              </a:rPr>
              <a:t>что горит (дом, квартира, мусоропровод);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i="1" dirty="0" smtClean="0">
                <a:solidFill>
                  <a:schemeClr val="accent4">
                    <a:lumMod val="50000"/>
                  </a:schemeClr>
                </a:solidFill>
              </a:rPr>
              <a:t>•</a:t>
            </a:r>
            <a:r>
              <a:rPr lang="ru-RU" sz="3200" b="1" i="1" dirty="0" smtClean="0"/>
              <a:t> </a:t>
            </a:r>
            <a:r>
              <a:rPr lang="ru-RU" sz="3200" b="1" i="1" dirty="0" smtClean="0">
                <a:solidFill>
                  <a:srgbClr val="002060"/>
                </a:solidFill>
              </a:rPr>
              <a:t>на каком этаже пожар;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200" b="1" i="1" dirty="0" smtClean="0">
                <a:solidFill>
                  <a:schemeClr val="accent4">
                    <a:lumMod val="50000"/>
                  </a:schemeClr>
                </a:solidFill>
              </a:rPr>
              <a:t>•</a:t>
            </a:r>
            <a:r>
              <a:rPr lang="ru-RU" sz="3200" b="1" i="1" dirty="0" smtClean="0">
                <a:solidFill>
                  <a:srgbClr val="C00000"/>
                </a:solidFill>
              </a:rPr>
              <a:t> </a:t>
            </a:r>
            <a:r>
              <a:rPr lang="ru-RU" sz="3200" b="1" i="1" dirty="0" smtClean="0">
                <a:solidFill>
                  <a:srgbClr val="002060"/>
                </a:solidFill>
              </a:rPr>
              <a:t>фамилию и телефон (с которого звоните).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ilmz.ru_b_612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 descr="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0"/>
            <a:ext cx="2008348" cy="2500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123728" y="260648"/>
            <a:ext cx="656421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Правило </a:t>
            </a:r>
            <a:r>
              <a:rPr lang="ru-RU" sz="4000" b="1" i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второе:</a:t>
            </a:r>
          </a:p>
          <a:p>
            <a:pPr algn="just"/>
            <a:r>
              <a:rPr lang="ru-RU" sz="4000" b="1" i="1" dirty="0" smtClean="0">
                <a:solidFill>
                  <a:srgbClr val="C00000"/>
                </a:solidFill>
              </a:rPr>
              <a:t>НЕ ЗАЛИВАЙ </a:t>
            </a:r>
            <a:r>
              <a:rPr lang="ru-RU" sz="4000" b="1" i="1" dirty="0" smtClean="0">
                <a:solidFill>
                  <a:srgbClr val="002060"/>
                </a:solidFill>
              </a:rPr>
              <a:t>водой горящие электроприборы.</a:t>
            </a:r>
          </a:p>
        </p:txBody>
      </p:sp>
      <p:pic>
        <p:nvPicPr>
          <p:cNvPr id="7" name="Рисунок 6" descr="img1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1802" y="3000372"/>
            <a:ext cx="2786081" cy="27162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839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ilmz.ru_b_612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 descr="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69" y="0"/>
            <a:ext cx="2008348" cy="2500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131017" y="172935"/>
            <a:ext cx="656421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Правило </a:t>
            </a:r>
            <a:r>
              <a:rPr lang="ru-RU" sz="4000" b="1" i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третье:</a:t>
            </a:r>
          </a:p>
          <a:p>
            <a:pPr algn="just"/>
            <a:r>
              <a:rPr lang="ru-RU" sz="4000" b="1" i="1" dirty="0" smtClean="0">
                <a:solidFill>
                  <a:srgbClr val="C00000"/>
                </a:solidFill>
              </a:rPr>
              <a:t>НЕ </a:t>
            </a:r>
            <a:r>
              <a:rPr lang="ru-RU" sz="4000" b="1" i="1" dirty="0">
                <a:solidFill>
                  <a:srgbClr val="C00000"/>
                </a:solidFill>
              </a:rPr>
              <a:t> </a:t>
            </a:r>
            <a:r>
              <a:rPr lang="ru-RU" sz="4000" b="1" i="1" dirty="0" smtClean="0">
                <a:solidFill>
                  <a:srgbClr val="C00000"/>
                </a:solidFill>
              </a:rPr>
              <a:t>ОТКРЫВАЙ </a:t>
            </a:r>
            <a:r>
              <a:rPr lang="ru-RU" sz="4000" b="1" i="1" dirty="0" smtClean="0">
                <a:solidFill>
                  <a:srgbClr val="002060"/>
                </a:solidFill>
              </a:rPr>
              <a:t>окно.</a:t>
            </a:r>
          </a:p>
        </p:txBody>
      </p:sp>
      <p:pic>
        <p:nvPicPr>
          <p:cNvPr id="6" name="Рисунок 5" descr="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0487" y="2883804"/>
            <a:ext cx="3043025" cy="2588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1802" y="2857496"/>
            <a:ext cx="3043025" cy="2588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8500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ilmz.ru_b_612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 descr="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69" y="0"/>
            <a:ext cx="2008348" cy="2500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123728" y="260648"/>
            <a:ext cx="656421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Правило </a:t>
            </a:r>
            <a:r>
              <a:rPr lang="ru-RU" sz="4000" b="1" i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четвёртое:</a:t>
            </a:r>
          </a:p>
          <a:p>
            <a:pPr algn="just"/>
            <a:r>
              <a:rPr lang="ru-RU" sz="4000" b="1" i="1" dirty="0">
                <a:solidFill>
                  <a:srgbClr val="002060"/>
                </a:solidFill>
              </a:rPr>
              <a:t>п</a:t>
            </a:r>
            <a:r>
              <a:rPr lang="ru-RU" sz="4000" b="1" i="1" dirty="0" smtClean="0">
                <a:solidFill>
                  <a:srgbClr val="002060"/>
                </a:solidFill>
              </a:rPr>
              <a:t>рятаться во время пожара </a:t>
            </a:r>
            <a:r>
              <a:rPr lang="ru-RU" sz="4000" b="1" i="1" dirty="0" smtClean="0">
                <a:solidFill>
                  <a:srgbClr val="C00000"/>
                </a:solidFill>
              </a:rPr>
              <a:t>нельзя</a:t>
            </a:r>
            <a:r>
              <a:rPr lang="ru-RU" sz="4000" b="1" i="1" dirty="0" smtClean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6" name="Рисунок 5" descr="1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4645" y="3088634"/>
            <a:ext cx="3214709" cy="2880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5588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ilmz.ru_b_612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53"/>
            <a:ext cx="9144000" cy="6857999"/>
          </a:xfrm>
          <a:prstGeom prst="rect">
            <a:avLst/>
          </a:prstGeom>
        </p:spPr>
      </p:pic>
      <p:pic>
        <p:nvPicPr>
          <p:cNvPr id="3" name="Рисунок 2" descr="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69" y="0"/>
            <a:ext cx="2008348" cy="2500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123728" y="-662681"/>
            <a:ext cx="656421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kumimoji="0" lang="ru-RU" sz="4000" b="1" i="1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Правило </a:t>
            </a:r>
            <a:r>
              <a:rPr lang="ru-RU" sz="4000" b="1" i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пятое:</a:t>
            </a:r>
          </a:p>
          <a:p>
            <a:pPr algn="just"/>
            <a:r>
              <a:rPr lang="ru-RU" sz="4000" b="1" i="1" dirty="0">
                <a:solidFill>
                  <a:srgbClr val="002060"/>
                </a:solidFill>
              </a:rPr>
              <a:t>п</a:t>
            </a:r>
            <a:r>
              <a:rPr lang="ru-RU" sz="4000" b="1" i="1" dirty="0" smtClean="0">
                <a:solidFill>
                  <a:srgbClr val="002060"/>
                </a:solidFill>
              </a:rPr>
              <a:t>остарайся </a:t>
            </a:r>
            <a:r>
              <a:rPr lang="ru-RU" sz="4000" b="1" i="1" dirty="0" smtClean="0">
                <a:solidFill>
                  <a:srgbClr val="C00000"/>
                </a:solidFill>
              </a:rPr>
              <a:t>покинуть помещение! </a:t>
            </a:r>
            <a:r>
              <a:rPr lang="ru-RU" sz="4000" b="1" i="1" dirty="0" smtClean="0">
                <a:solidFill>
                  <a:srgbClr val="002060"/>
                </a:solidFill>
              </a:rPr>
              <a:t>Двигайся вдоль стены, закрыв нос и рот от дыма мокрой тряпкой.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916" y="3429000"/>
            <a:ext cx="3208260" cy="2514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7908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ilmz.ru_b_612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 descr="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69" y="0"/>
            <a:ext cx="2008348" cy="2500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123728" y="-308158"/>
            <a:ext cx="6480720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Правило </a:t>
            </a:r>
            <a:r>
              <a:rPr lang="ru-RU" sz="4000" b="1" i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шестое:</a:t>
            </a:r>
          </a:p>
          <a:p>
            <a:pPr algn="just"/>
            <a:r>
              <a:rPr lang="ru-RU" sz="4000" b="1" i="1" dirty="0">
                <a:solidFill>
                  <a:srgbClr val="002060"/>
                </a:solidFill>
              </a:rPr>
              <a:t>л</a:t>
            </a:r>
            <a:r>
              <a:rPr lang="ru-RU" sz="4000" b="1" i="1" dirty="0" smtClean="0">
                <a:solidFill>
                  <a:srgbClr val="002060"/>
                </a:solidFill>
              </a:rPr>
              <a:t>ифтом пользоваться </a:t>
            </a:r>
            <a:r>
              <a:rPr lang="ru-RU" sz="4000" b="1" i="1" dirty="0" smtClean="0">
                <a:solidFill>
                  <a:srgbClr val="C00000"/>
                </a:solidFill>
              </a:rPr>
              <a:t>нельзя</a:t>
            </a:r>
            <a:r>
              <a:rPr lang="ru-RU" sz="4000" b="1" i="1" dirty="0" smtClean="0">
                <a:solidFill>
                  <a:srgbClr val="002060"/>
                </a:solidFill>
              </a:rPr>
              <a:t>!</a:t>
            </a:r>
          </a:p>
        </p:txBody>
      </p:sp>
      <p:pic>
        <p:nvPicPr>
          <p:cNvPr id="7" name="Рисунок 6" descr="1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4645" y="3121833"/>
            <a:ext cx="3214710" cy="27376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141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ilmz.ru_b_612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3" name="Рисунок 2" descr="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69" y="0"/>
            <a:ext cx="2008348" cy="2500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2123728" y="-1293042"/>
            <a:ext cx="648072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endParaRPr lang="ru-RU" sz="3200" b="1" i="1" dirty="0">
              <a:solidFill>
                <a:schemeClr val="accent4">
                  <a:lumMod val="50000"/>
                </a:schemeClr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Правило </a:t>
            </a:r>
            <a:r>
              <a:rPr lang="ru-RU" sz="4000" b="1" i="1" dirty="0" smtClean="0">
                <a:solidFill>
                  <a:schemeClr val="accent4">
                    <a:lumMod val="50000"/>
                  </a:schemeClr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седьмое:</a:t>
            </a:r>
          </a:p>
          <a:p>
            <a:pPr algn="just"/>
            <a:r>
              <a:rPr lang="ru-RU" sz="4000" b="1" i="1" dirty="0">
                <a:solidFill>
                  <a:srgbClr val="002060"/>
                </a:solidFill>
              </a:rPr>
              <a:t>е</a:t>
            </a:r>
            <a:r>
              <a:rPr lang="ru-RU" sz="4000" b="1" i="1" dirty="0" smtClean="0">
                <a:solidFill>
                  <a:srgbClr val="002060"/>
                </a:solidFill>
              </a:rPr>
              <a:t>сли сам не смог вызвать пожарных, </a:t>
            </a:r>
            <a:r>
              <a:rPr lang="ru-RU" sz="4000" b="1" i="1" dirty="0" smtClean="0">
                <a:solidFill>
                  <a:srgbClr val="C00000"/>
                </a:solidFill>
              </a:rPr>
              <a:t>сообщи о пожаре</a:t>
            </a:r>
            <a:r>
              <a:rPr lang="ru-RU" sz="4000" b="1" i="1" dirty="0" smtClean="0">
                <a:solidFill>
                  <a:srgbClr val="002060"/>
                </a:solidFill>
              </a:rPr>
              <a:t> соседям.</a:t>
            </a:r>
          </a:p>
        </p:txBody>
      </p:sp>
      <p:pic>
        <p:nvPicPr>
          <p:cNvPr id="6" name="Рисунок 5" descr="1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4645" y="3428999"/>
            <a:ext cx="3214710" cy="27336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5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ilmz.ru_b_612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4346" y="1"/>
            <a:ext cx="9358346" cy="6857999"/>
          </a:xfrm>
          <a:prstGeom prst="rect">
            <a:avLst/>
          </a:prstGeom>
        </p:spPr>
      </p:pic>
      <p:pic>
        <p:nvPicPr>
          <p:cNvPr id="4" name="Рисунок 3" descr="Рисунок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14356"/>
            <a:ext cx="2447365" cy="43457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571736" y="785794"/>
            <a:ext cx="62865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4000" b="1" i="1" dirty="0" smtClean="0">
              <a:solidFill>
                <a:srgbClr val="002060"/>
              </a:solidFill>
            </a:endParaRPr>
          </a:p>
          <a:p>
            <a:pPr algn="just"/>
            <a:r>
              <a:rPr lang="ru-RU" sz="4000" b="1" i="1" dirty="0" smtClean="0">
                <a:solidFill>
                  <a:srgbClr val="002060"/>
                </a:solidFill>
              </a:rPr>
              <a:t> </a:t>
            </a:r>
            <a:endParaRPr lang="ru-RU" sz="4000" b="1" i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85613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571736" y="500042"/>
            <a:ext cx="600079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chemeClr val="accent4">
                    <a:lumMod val="50000"/>
                  </a:schemeClr>
                </a:solidFill>
              </a:rPr>
              <a:t>Ребята, отгадайте загадку.</a:t>
            </a:r>
          </a:p>
          <a:p>
            <a:r>
              <a:rPr lang="ru-RU" sz="2800" b="1" i="1" dirty="0" smtClean="0">
                <a:solidFill>
                  <a:srgbClr val="002060"/>
                </a:solidFill>
              </a:rPr>
              <a:t>Кто стоит и строг, и важен,</a:t>
            </a:r>
            <a:br>
              <a:rPr lang="ru-RU" sz="2800" b="1" i="1" dirty="0" smtClean="0">
                <a:solidFill>
                  <a:srgbClr val="002060"/>
                </a:solidFill>
              </a:rPr>
            </a:br>
            <a:r>
              <a:rPr lang="ru-RU" sz="2800" b="1" i="1" dirty="0" smtClean="0">
                <a:solidFill>
                  <a:srgbClr val="002060"/>
                </a:solidFill>
              </a:rPr>
              <a:t>В ярко-красный фрак наряжен,           </a:t>
            </a:r>
            <a:br>
              <a:rPr lang="ru-RU" sz="2800" b="1" i="1" dirty="0" smtClean="0">
                <a:solidFill>
                  <a:srgbClr val="002060"/>
                </a:solidFill>
              </a:rPr>
            </a:br>
            <a:r>
              <a:rPr lang="ru-RU" sz="2800" b="1" i="1" dirty="0" smtClean="0">
                <a:solidFill>
                  <a:srgbClr val="002060"/>
                </a:solidFill>
              </a:rPr>
              <a:t>Как на службе, часовой –</a:t>
            </a:r>
            <a:br>
              <a:rPr lang="ru-RU" sz="2800" b="1" i="1" dirty="0" smtClean="0">
                <a:solidFill>
                  <a:srgbClr val="002060"/>
                </a:solidFill>
              </a:rPr>
            </a:br>
            <a:r>
              <a:rPr lang="ru-RU" sz="2800" b="1" i="1" dirty="0" smtClean="0">
                <a:solidFill>
                  <a:srgbClr val="002060"/>
                </a:solidFill>
              </a:rPr>
              <a:t>Охраняет наш покой?</a:t>
            </a:r>
            <a:br>
              <a:rPr lang="ru-RU" sz="2800" b="1" i="1" dirty="0" smtClean="0">
                <a:solidFill>
                  <a:srgbClr val="002060"/>
                </a:solidFill>
              </a:rPr>
            </a:br>
            <a:r>
              <a:rPr lang="ru-RU" sz="2800" b="1" i="1" dirty="0" smtClean="0">
                <a:solidFill>
                  <a:srgbClr val="002060"/>
                </a:solidFill>
              </a:rPr>
              <a:t>Ну а если вдруг случится –</a:t>
            </a:r>
            <a:br>
              <a:rPr lang="ru-RU" sz="2800" b="1" i="1" dirty="0" smtClean="0">
                <a:solidFill>
                  <a:srgbClr val="002060"/>
                </a:solidFill>
              </a:rPr>
            </a:br>
            <a:r>
              <a:rPr lang="ru-RU" sz="2800" b="1" i="1" dirty="0" smtClean="0">
                <a:solidFill>
                  <a:srgbClr val="002060"/>
                </a:solidFill>
              </a:rPr>
              <a:t>Что-то, где-то задымится,</a:t>
            </a:r>
            <a:br>
              <a:rPr lang="ru-RU" sz="2800" b="1" i="1" dirty="0" smtClean="0">
                <a:solidFill>
                  <a:srgbClr val="002060"/>
                </a:solidFill>
              </a:rPr>
            </a:br>
            <a:r>
              <a:rPr lang="ru-RU" sz="2800" b="1" i="1" dirty="0" smtClean="0">
                <a:solidFill>
                  <a:srgbClr val="002060"/>
                </a:solidFill>
              </a:rPr>
              <a:t>Или вдруг огонь-злодей</a:t>
            </a:r>
            <a:br>
              <a:rPr lang="ru-RU" sz="2800" b="1" i="1" dirty="0" smtClean="0">
                <a:solidFill>
                  <a:srgbClr val="002060"/>
                </a:solidFill>
              </a:rPr>
            </a:br>
            <a:r>
              <a:rPr lang="ru-RU" sz="2800" b="1" i="1" dirty="0" smtClean="0">
                <a:solidFill>
                  <a:srgbClr val="002060"/>
                </a:solidFill>
              </a:rPr>
              <a:t>Разгорится у дверей,</a:t>
            </a:r>
            <a:br>
              <a:rPr lang="ru-RU" sz="2800" b="1" i="1" dirty="0" smtClean="0">
                <a:solidFill>
                  <a:srgbClr val="002060"/>
                </a:solidFill>
              </a:rPr>
            </a:br>
            <a:r>
              <a:rPr lang="ru-RU" sz="2800" b="1" i="1" dirty="0" smtClean="0">
                <a:solidFill>
                  <a:srgbClr val="002060"/>
                </a:solidFill>
              </a:rPr>
              <a:t>Он всегда помочь успеет,</a:t>
            </a:r>
            <a:br>
              <a:rPr lang="ru-RU" sz="2800" b="1" i="1" dirty="0" smtClean="0">
                <a:solidFill>
                  <a:srgbClr val="002060"/>
                </a:solidFill>
              </a:rPr>
            </a:br>
            <a:r>
              <a:rPr lang="ru-RU" sz="2800" b="1" i="1" dirty="0" smtClean="0">
                <a:solidFill>
                  <a:srgbClr val="002060"/>
                </a:solidFill>
              </a:rPr>
              <a:t>И злодея одолеет…</a:t>
            </a:r>
            <a:br>
              <a:rPr lang="ru-RU" sz="2800" b="1" i="1" dirty="0" smtClean="0">
                <a:solidFill>
                  <a:srgbClr val="002060"/>
                </a:solidFill>
              </a:rPr>
            </a:br>
            <a:r>
              <a:rPr lang="ru-RU" sz="2800" b="1" i="1" dirty="0" smtClean="0">
                <a:solidFill>
                  <a:srgbClr val="002060"/>
                </a:solidFill>
              </a:rPr>
              <a:t>И ребенок, и родитель</a:t>
            </a:r>
            <a:br>
              <a:rPr lang="ru-RU" sz="2800" b="1" i="1" dirty="0" smtClean="0">
                <a:solidFill>
                  <a:srgbClr val="002060"/>
                </a:solidFill>
              </a:rPr>
            </a:br>
            <a:r>
              <a:rPr lang="ru-RU" sz="2800" b="1" i="1" dirty="0" smtClean="0">
                <a:solidFill>
                  <a:srgbClr val="002060"/>
                </a:solidFill>
              </a:rPr>
              <a:t>Знают, – он – &lt;............&gt;!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endParaRPr lang="ru-RU" b="1" dirty="0"/>
          </a:p>
        </p:txBody>
      </p:sp>
      <p:pic>
        <p:nvPicPr>
          <p:cNvPr id="7" name="Рисунок 6" descr="52800612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8135" y="4643446"/>
            <a:ext cx="2309373" cy="17145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ilmz.ru_b_612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00034" y="357166"/>
            <a:ext cx="80010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i="1" dirty="0" smtClean="0">
                <a:solidFill>
                  <a:srgbClr val="C00000"/>
                </a:solidFill>
              </a:rPr>
              <a:t>Молодцы, ребята! </a:t>
            </a:r>
            <a:r>
              <a:rPr lang="ru-RU" sz="2800" b="1" i="1" dirty="0" smtClean="0">
                <a:solidFill>
                  <a:srgbClr val="002060"/>
                </a:solidFill>
              </a:rPr>
              <a:t>А вот поближе с огнетушителем и правилами поведения при пожаре в школе  мы познакомимся на следующем занятии. </a:t>
            </a:r>
          </a:p>
          <a:p>
            <a:pPr algn="just"/>
            <a:r>
              <a:rPr lang="ru-RU" sz="2800" b="1" i="1" dirty="0" smtClean="0">
                <a:solidFill>
                  <a:srgbClr val="002060"/>
                </a:solidFill>
              </a:rPr>
              <a:t> Мне пора возвращаться в своё царство. </a:t>
            </a:r>
          </a:p>
          <a:p>
            <a:pPr algn="just"/>
            <a:r>
              <a:rPr lang="ru-RU" sz="2800" b="1" i="1" dirty="0" smtClean="0">
                <a:solidFill>
                  <a:schemeClr val="accent4">
                    <a:lumMod val="50000"/>
                  </a:schemeClr>
                </a:solidFill>
              </a:rPr>
              <a:t>                                     ДО СВИДАНИЯ!</a:t>
            </a:r>
            <a:endParaRPr lang="ru-RU" sz="2800" b="1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828" y="3182215"/>
            <a:ext cx="3096344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ilmz.ru_b_612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28596" y="0"/>
            <a:ext cx="8429684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  <a:hlinkClick r:id="rId3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Arial" charset="0"/>
              <a:cs typeface="Arial" charset="0"/>
              <a:hlinkClick r:id="rId3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i="1" dirty="0" smtClean="0">
                <a:solidFill>
                  <a:srgbClr val="002060"/>
                </a:solidFill>
              </a:rPr>
              <a:t>В презентации использованы:</a:t>
            </a:r>
            <a:br>
              <a:rPr lang="ru-RU" sz="3200" b="1" i="1" dirty="0" smtClean="0">
                <a:solidFill>
                  <a:srgbClr val="002060"/>
                </a:solidFill>
              </a:rPr>
            </a:b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charset="0"/>
              <a:cs typeface="Arial" charset="0"/>
              <a:hlinkClick r:id="rId3"/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428596" y="1142984"/>
          <a:ext cx="8358246" cy="4995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9722"/>
                <a:gridCol w="7038524"/>
              </a:tblGrid>
              <a:tr h="557519"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картинки</a:t>
                      </a:r>
                      <a:endParaRPr lang="ru-RU" i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ссылки</a:t>
                      </a:r>
                      <a:endParaRPr lang="ru-RU" i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238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http://media.filmz.ru/photos/big/filmz.ru_b_61257.jpg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5890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http://forumcinemaslv.blob.core.windows.net/1012/Event_7085/gallery/14.jpg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79844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http://proletka.ru/images/cms/thumbs/274102b1708ded5ed6ccf2d1a53fabefc60bfb11/kinopoisk_ru-ivan-tsarevich-i-seriy-volk-2-2290564_870_490_jpg.jpg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7964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http://www.1tv.kz/sites/default/files/styles/tv-peredacha-slider/public/moviephoto/ivan-carevich-i-seryj-volk-afisha.jpg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79844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https://im0-tub-ru.yandex.net/i?id=91b61970fdc4cbcfbfd8d6d8c08b1106&amp;n=21</a:t>
                      </a:r>
                      <a:endParaRPr lang="ru-RU" dirty="0" smtClean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5751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http://dmsh5.muzkult.ru/img/upload/157/image_image_346828.jpg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2381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http://super-sosh2011.ucoz.ru/ohranazdorovja/utyug.jpg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" name="Рисунок 19" descr="filmz.ru_b_6125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348" y="1714488"/>
            <a:ext cx="761972" cy="285753"/>
          </a:xfrm>
          <a:prstGeom prst="rect">
            <a:avLst/>
          </a:prstGeom>
        </p:spPr>
      </p:pic>
      <p:pic>
        <p:nvPicPr>
          <p:cNvPr id="21" name="Рисунок 20" descr="1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57224" y="2143116"/>
            <a:ext cx="516437" cy="642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Рисунок 21" descr="Рисунок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57224" y="2786058"/>
            <a:ext cx="500033" cy="8879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24" y="3714752"/>
            <a:ext cx="571504" cy="6512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Рисунок 23" descr="i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034" y="4500570"/>
            <a:ext cx="1143008" cy="6425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Рисунок 24" descr="image_image_346828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85786" y="5357826"/>
            <a:ext cx="500066" cy="319754"/>
          </a:xfrm>
          <a:prstGeom prst="rect">
            <a:avLst/>
          </a:prstGeom>
        </p:spPr>
      </p:pic>
      <p:pic>
        <p:nvPicPr>
          <p:cNvPr id="26" name="Рисунок 25" descr="utyug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85786" y="5857892"/>
            <a:ext cx="500066" cy="3101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ilmz.ru_b_612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28596" y="0"/>
            <a:ext cx="8429684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  <a:hlinkClick r:id="rId3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Arial" charset="0"/>
              <a:cs typeface="Arial" charset="0"/>
              <a:hlinkClick r:id="rId3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i="1" dirty="0" smtClean="0">
                <a:solidFill>
                  <a:srgbClr val="002060"/>
                </a:solidFill>
              </a:rPr>
              <a:t/>
            </a:r>
            <a:br>
              <a:rPr lang="ru-RU" sz="3200" b="1" i="1" dirty="0" smtClean="0">
                <a:solidFill>
                  <a:srgbClr val="002060"/>
                </a:solidFill>
              </a:rPr>
            </a:b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charset="0"/>
              <a:cs typeface="Arial" charset="0"/>
              <a:hlinkClick r:id="rId3"/>
            </a:endParaRPr>
          </a:p>
        </p:txBody>
      </p:sp>
      <p:pic>
        <p:nvPicPr>
          <p:cNvPr id="24" name="Рисунок 23" descr="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488" y="4643446"/>
            <a:ext cx="2952328" cy="16595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500034" y="500042"/>
          <a:ext cx="8143932" cy="3893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884"/>
                <a:gridCol w="685804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картинки</a:t>
                      </a:r>
                      <a:endParaRPr lang="ru-RU" i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i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ссылки</a:t>
                      </a:r>
                      <a:endParaRPr lang="ru-RU" i="1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http://vnd12.ru/uploads/posts/2014-06/1403790579_spichki-detyam.jpg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https://im1-tub-ru.yandex.net/i?id=a2655f6f4c0f31ac1cd210eda7bc1f14&amp;n=33&amp;h=190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http://super-sosh2011.ucoz.ru/ohranazdorovja/012.jpg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http://ugsib.ru/page/pozhar/52800612.gif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0">
                <a:tc rowSpan="2"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http://fs.nashaucheba.ru/tw_files2/urls_3/1454/d-1453712/img10.jpg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867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http://www.nash2.edusite.ru/DswMedia/pojar2.jpg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4" name="Рисунок 13" descr="1403790579_spichki-detyam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2910" y="928670"/>
            <a:ext cx="857256" cy="506091"/>
          </a:xfrm>
          <a:prstGeom prst="rect">
            <a:avLst/>
          </a:prstGeom>
        </p:spPr>
      </p:pic>
      <p:pic>
        <p:nvPicPr>
          <p:cNvPr id="15" name="Рисунок 14" descr="Dom_1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4348" y="1571612"/>
            <a:ext cx="785818" cy="647955"/>
          </a:xfrm>
          <a:prstGeom prst="rect">
            <a:avLst/>
          </a:prstGeom>
        </p:spPr>
      </p:pic>
      <p:pic>
        <p:nvPicPr>
          <p:cNvPr id="16" name="Рисунок 15" descr="01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57224" y="2500306"/>
            <a:ext cx="428628" cy="238127"/>
          </a:xfrm>
          <a:prstGeom prst="rect">
            <a:avLst/>
          </a:prstGeom>
        </p:spPr>
      </p:pic>
      <p:pic>
        <p:nvPicPr>
          <p:cNvPr id="17" name="Рисунок 16" descr="52800612.gi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348" y="2857496"/>
            <a:ext cx="769791" cy="214314"/>
          </a:xfrm>
          <a:prstGeom prst="rect">
            <a:avLst/>
          </a:prstGeom>
        </p:spPr>
      </p:pic>
      <p:pic>
        <p:nvPicPr>
          <p:cNvPr id="19" name="Рисунок 18" descr="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85786" y="3214686"/>
            <a:ext cx="571504" cy="492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Рисунок 24" descr="pojar2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28662" y="3857628"/>
            <a:ext cx="357190" cy="5048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1023</TotalTime>
  <Words>385</Words>
  <Application>Microsoft Office PowerPoint</Application>
  <PresentationFormat>Экран (4:3)</PresentationFormat>
  <Paragraphs>74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Times New Roman</vt:lpstr>
      <vt:lpstr>Tw Cen MT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*Питер-Company*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Дмитрий Каленюк</dc:creator>
  <cp:lastModifiedBy>Информатика</cp:lastModifiedBy>
  <cp:revision>113</cp:revision>
  <dcterms:created xsi:type="dcterms:W3CDTF">2015-04-04T13:59:13Z</dcterms:created>
  <dcterms:modified xsi:type="dcterms:W3CDTF">2018-04-06T09:20:40Z</dcterms:modified>
</cp:coreProperties>
</file>